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84" autoAdjust="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://freeppt.ru/Prew2/MusicMa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https://madeniet-sport-astana.kz/wp-content/uploads/28032017-3-265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44824"/>
            <a:ext cx="5184576" cy="3528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0"/>
            <a:ext cx="7344816" cy="1894362"/>
          </a:xfrm>
        </p:spPr>
        <p:txBody>
          <a:bodyPr>
            <a:normAutofit/>
          </a:bodyPr>
          <a:lstStyle/>
          <a:p>
            <a:r>
              <a:rPr lang="kk-KZ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Қазақтың әйгілі сазгері</a:t>
            </a:r>
            <a:br>
              <a:rPr lang="kk-KZ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95  жыл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479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avatars.mds.yandex.net/get-pdb/2475436/efdd30b2-5842-48c4-890f-a286475f7fa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99792" y="188640"/>
            <a:ext cx="6120680" cy="3816424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Тілендиев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Нұрғиса Атабайұлы   </a:t>
            </a:r>
            <a:r>
              <a:rPr lang="ru-RU" dirty="0" smtClean="0">
                <a:solidFill>
                  <a:srgbClr val="C00000"/>
                </a:solidFill>
              </a:rPr>
              <a:t>1925 </a:t>
            </a:r>
            <a:r>
              <a:rPr lang="ru-RU" dirty="0" err="1" smtClean="0">
                <a:solidFill>
                  <a:srgbClr val="C00000"/>
                </a:solidFill>
              </a:rPr>
              <a:t>жылы</a:t>
            </a:r>
            <a:r>
              <a:rPr lang="ru-RU" dirty="0" smtClean="0">
                <a:solidFill>
                  <a:srgbClr val="C00000"/>
                </a:solidFill>
              </a:rPr>
              <a:t> 1 </a:t>
            </a:r>
            <a:r>
              <a:rPr lang="ru-RU" dirty="0" err="1" smtClean="0">
                <a:solidFill>
                  <a:srgbClr val="C00000"/>
                </a:solidFill>
              </a:rPr>
              <a:t>сәуірде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Алматы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облысы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Іле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ауданы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Шилікемер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ауылында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дүниеге келген</a:t>
            </a:r>
            <a:r>
              <a:rPr lang="ru-RU" dirty="0" smtClean="0">
                <a:solidFill>
                  <a:srgbClr val="C00000"/>
                </a:solidFill>
              </a:rPr>
              <a:t>. Композитор, дирижер, </a:t>
            </a:r>
            <a:r>
              <a:rPr lang="ru-RU" dirty="0" err="1" smtClean="0">
                <a:solidFill>
                  <a:srgbClr val="C00000"/>
                </a:solidFill>
              </a:rPr>
              <a:t>домбырашы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Қазақстанның </a:t>
            </a:r>
            <a:r>
              <a:rPr lang="ru-RU" dirty="0" smtClean="0">
                <a:solidFill>
                  <a:srgbClr val="C00000"/>
                </a:solidFill>
              </a:rPr>
              <a:t>(1975) </a:t>
            </a:r>
            <a:r>
              <a:rPr lang="ru-RU" dirty="0" err="1" smtClean="0">
                <a:solidFill>
                  <a:srgbClr val="C00000"/>
                </a:solidFill>
              </a:rPr>
              <a:t>және </a:t>
            </a:r>
            <a:r>
              <a:rPr lang="ru-RU" dirty="0" smtClean="0">
                <a:solidFill>
                  <a:srgbClr val="C00000"/>
                </a:solidFill>
              </a:rPr>
              <a:t>КСРО (1984) </a:t>
            </a:r>
            <a:r>
              <a:rPr lang="ru-RU" dirty="0" err="1" smtClean="0">
                <a:solidFill>
                  <a:srgbClr val="C00000"/>
                </a:solidFill>
              </a:rPr>
              <a:t>халық артисі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Қазақстанның Халық Қаһарманы </a:t>
            </a:r>
            <a:r>
              <a:rPr lang="ru-RU" dirty="0" smtClean="0">
                <a:solidFill>
                  <a:srgbClr val="C00000"/>
                </a:solidFill>
              </a:rPr>
              <a:t>(1998). </a:t>
            </a:r>
            <a:r>
              <a:rPr lang="ru-RU" dirty="0" err="1" smtClean="0">
                <a:solidFill>
                  <a:srgbClr val="C00000"/>
                </a:solidFill>
              </a:rPr>
              <a:t>Екінші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дүние жүзілік соғысқа қатысқан.</a:t>
            </a:r>
            <a:r>
              <a:rPr lang="ru-RU" dirty="0" smtClean="0">
                <a:solidFill>
                  <a:srgbClr val="C00000"/>
                </a:solidFill>
              </a:rPr>
              <a:t> 1949-50 </a:t>
            </a:r>
            <a:r>
              <a:rPr lang="ru-RU" dirty="0" err="1" smtClean="0">
                <a:solidFill>
                  <a:srgbClr val="C00000"/>
                </a:solidFill>
              </a:rPr>
              <a:t>жылдарында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Алматы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консерваториясында</a:t>
            </a:r>
            <a:r>
              <a:rPr lang="ru-RU" dirty="0" smtClean="0">
                <a:solidFill>
                  <a:srgbClr val="C00000"/>
                </a:solidFill>
              </a:rPr>
              <a:t> (</a:t>
            </a:r>
            <a:r>
              <a:rPr lang="ru-RU" dirty="0" err="1" smtClean="0">
                <a:solidFill>
                  <a:srgbClr val="C00000"/>
                </a:solidFill>
              </a:rPr>
              <a:t>қазіргі Қазақ ұлттық консерваториясы</a:t>
            </a:r>
            <a:r>
              <a:rPr lang="ru-RU" dirty="0" smtClean="0">
                <a:solidFill>
                  <a:srgbClr val="C00000"/>
                </a:solidFill>
              </a:rPr>
              <a:t>), 1950-52 </a:t>
            </a:r>
            <a:r>
              <a:rPr lang="ru-RU" dirty="0" err="1" smtClean="0">
                <a:solidFill>
                  <a:srgbClr val="C00000"/>
                </a:solidFill>
              </a:rPr>
              <a:t>жылдары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Мәскеу консерваториясын</a:t>
            </a:r>
            <a:r>
              <a:rPr lang="ru-RU" dirty="0" smtClean="0">
                <a:solidFill>
                  <a:srgbClr val="C00000"/>
                </a:solidFill>
              </a:rPr>
              <a:t> (профессор Н.П.</a:t>
            </a:r>
            <a:r>
              <a:rPr lang="ru-RU" dirty="0" err="1" smtClean="0">
                <a:solidFill>
                  <a:srgbClr val="C00000"/>
                </a:solidFill>
              </a:rPr>
              <a:t>Аносовтың класы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бойынша</a:t>
            </a:r>
            <a:r>
              <a:rPr lang="ru-RU" dirty="0" smtClean="0">
                <a:solidFill>
                  <a:srgbClr val="C00000"/>
                </a:solidFill>
              </a:rPr>
              <a:t>) </a:t>
            </a:r>
            <a:r>
              <a:rPr lang="ru-RU" dirty="0" err="1" smtClean="0">
                <a:solidFill>
                  <a:srgbClr val="C00000"/>
                </a:solidFill>
              </a:rPr>
              <a:t>оқыды</a:t>
            </a:r>
            <a:r>
              <a:rPr lang="ru-RU" dirty="0" smtClean="0">
                <a:solidFill>
                  <a:srgbClr val="C00000"/>
                </a:solidFill>
              </a:rPr>
              <a:t>. 1952-61 </a:t>
            </a:r>
            <a:r>
              <a:rPr lang="ru-RU" dirty="0" err="1" smtClean="0">
                <a:solidFill>
                  <a:srgbClr val="C00000"/>
                </a:solidFill>
              </a:rPr>
              <a:t>жылдары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Қазақ академиялық </a:t>
            </a:r>
            <a:r>
              <a:rPr lang="ru-RU" dirty="0" smtClean="0">
                <a:solidFill>
                  <a:srgbClr val="C00000"/>
                </a:solidFill>
              </a:rPr>
              <a:t>опера </a:t>
            </a:r>
            <a:r>
              <a:rPr lang="ru-RU" dirty="0" err="1" smtClean="0">
                <a:solidFill>
                  <a:srgbClr val="C00000"/>
                </a:solidFill>
              </a:rPr>
              <a:t>және </a:t>
            </a:r>
            <a:r>
              <a:rPr lang="ru-RU" dirty="0" smtClean="0">
                <a:solidFill>
                  <a:srgbClr val="C00000"/>
                </a:solidFill>
              </a:rPr>
              <a:t>балет </a:t>
            </a:r>
            <a:r>
              <a:rPr lang="ru-RU" dirty="0" err="1" smtClean="0">
                <a:solidFill>
                  <a:srgbClr val="C00000"/>
                </a:solidFill>
              </a:rPr>
              <a:t>театрының дирижері</a:t>
            </a:r>
            <a:r>
              <a:rPr lang="ru-RU" dirty="0" smtClean="0">
                <a:solidFill>
                  <a:srgbClr val="C00000"/>
                </a:solidFill>
              </a:rPr>
              <a:t>, 1960-64 </a:t>
            </a:r>
            <a:r>
              <a:rPr lang="ru-RU" dirty="0" err="1" smtClean="0">
                <a:solidFill>
                  <a:srgbClr val="C00000"/>
                </a:solidFill>
              </a:rPr>
              <a:t>жылдары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Қазақ академиялық халық аспаптары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оркестрінің </a:t>
            </a:r>
            <a:r>
              <a:rPr lang="ru-RU" dirty="0" smtClean="0">
                <a:solidFill>
                  <a:srgbClr val="C00000"/>
                </a:solidFill>
              </a:rPr>
              <a:t>бас </a:t>
            </a:r>
            <a:r>
              <a:rPr lang="ru-RU" dirty="0" err="1" smtClean="0">
                <a:solidFill>
                  <a:srgbClr val="C00000"/>
                </a:solidFill>
              </a:rPr>
              <a:t>дирижері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болып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қызмет атқарды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6630" name="AutoShape 6" descr="Қазақша реферат: Нұрғиса Тілендиев Атабайұлы (1925-1998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2" name="Picture 8" descr="Қазақша реферат: Нұрғиса Тілендиев Атабайұлы (1925-1998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232248" cy="3024336"/>
          </a:xfrm>
          <a:prstGeom prst="rect">
            <a:avLst/>
          </a:prstGeom>
          <a:noFill/>
        </p:spPr>
      </p:pic>
    </p:spTree>
  </p:cSld>
  <p:clrMapOvr>
    <a:masterClrMapping/>
  </p:clrMapOvr>
  <p:transition advTm="2995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w-dog.ru/wallpapers/6/13/317659403714495/muzyka-klavishi-noty-ob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5408" y="260648"/>
            <a:ext cx="5328592" cy="640871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Білім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теңізі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err="1" smtClean="0">
                <a:solidFill>
                  <a:srgbClr val="C00000"/>
                </a:solidFill>
              </a:rPr>
              <a:t>Нұрғиса</a:t>
            </a:r>
            <a:r>
              <a:rPr lang="ru-RU" dirty="0" err="1" smtClean="0">
                <a:solidFill>
                  <a:srgbClr val="C00000"/>
                </a:solidFill>
              </a:rPr>
              <a:t>Мәскеудің </a:t>
            </a:r>
            <a:r>
              <a:rPr lang="ru-RU" dirty="0" smtClean="0">
                <a:solidFill>
                  <a:srgbClr val="C00000"/>
                </a:solidFill>
              </a:rPr>
              <a:t>П. И. Чайковский </a:t>
            </a:r>
            <a:r>
              <a:rPr lang="ru-RU" dirty="0" err="1" smtClean="0">
                <a:solidFill>
                  <a:srgbClr val="C00000"/>
                </a:solidFill>
              </a:rPr>
              <a:t>атындағы консерваторисының дирижерлік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факультетін</a:t>
            </a:r>
            <a:r>
              <a:rPr lang="ru-RU" dirty="0" smtClean="0">
                <a:solidFill>
                  <a:srgbClr val="C00000"/>
                </a:solidFill>
              </a:rPr>
              <a:t> (проф. Н. П. </a:t>
            </a:r>
            <a:r>
              <a:rPr lang="ru-RU" dirty="0" err="1" smtClean="0">
                <a:solidFill>
                  <a:srgbClr val="C00000"/>
                </a:solidFill>
              </a:rPr>
              <a:t>Аносовың класы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бойынша</a:t>
            </a:r>
            <a:r>
              <a:rPr lang="ru-RU" dirty="0" smtClean="0">
                <a:solidFill>
                  <a:srgbClr val="C00000"/>
                </a:solidFill>
              </a:rPr>
              <a:t>) </a:t>
            </a:r>
            <a:r>
              <a:rPr lang="ru-RU" dirty="0" err="1" smtClean="0">
                <a:solidFill>
                  <a:srgbClr val="C00000"/>
                </a:solidFill>
              </a:rPr>
              <a:t>бітірді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Қазақтың </a:t>
            </a:r>
            <a:r>
              <a:rPr lang="ru-RU" dirty="0" smtClean="0">
                <a:solidFill>
                  <a:srgbClr val="C00000"/>
                </a:solidFill>
              </a:rPr>
              <a:t>Абай </a:t>
            </a:r>
            <a:r>
              <a:rPr lang="ru-RU" dirty="0" err="1" smtClean="0">
                <a:solidFill>
                  <a:srgbClr val="C00000"/>
                </a:solidFill>
              </a:rPr>
              <a:t>атындағы </a:t>
            </a:r>
            <a:r>
              <a:rPr lang="ru-RU" dirty="0" smtClean="0">
                <a:solidFill>
                  <a:srgbClr val="C00000"/>
                </a:solidFill>
              </a:rPr>
              <a:t>опера </a:t>
            </a:r>
            <a:r>
              <a:rPr lang="ru-RU" dirty="0" err="1" smtClean="0">
                <a:solidFill>
                  <a:srgbClr val="C00000"/>
                </a:solidFill>
              </a:rPr>
              <a:t>және </a:t>
            </a:r>
            <a:r>
              <a:rPr lang="ru-RU" dirty="0" smtClean="0">
                <a:solidFill>
                  <a:srgbClr val="C00000"/>
                </a:solidFill>
              </a:rPr>
              <a:t>балет </a:t>
            </a:r>
            <a:r>
              <a:rPr lang="ru-RU" dirty="0" err="1" smtClean="0">
                <a:solidFill>
                  <a:srgbClr val="C00000"/>
                </a:solidFill>
              </a:rPr>
              <a:t>театрында</a:t>
            </a:r>
            <a:r>
              <a:rPr lang="ru-RU" dirty="0" smtClean="0">
                <a:solidFill>
                  <a:srgbClr val="C00000"/>
                </a:solidFill>
              </a:rPr>
              <a:t> (1953–1961), </a:t>
            </a:r>
            <a:r>
              <a:rPr lang="ru-RU" dirty="0" err="1" smtClean="0">
                <a:solidFill>
                  <a:srgbClr val="C00000"/>
                </a:solidFill>
              </a:rPr>
              <a:t>қазақтың Құрманғазы атындағы Мемлекеттік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Академиялық халық аспаптар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оркестрінде</a:t>
            </a:r>
            <a:r>
              <a:rPr lang="ru-RU" dirty="0" smtClean="0">
                <a:solidFill>
                  <a:srgbClr val="C00000"/>
                </a:solidFill>
              </a:rPr>
              <a:t> (1961–1964) </a:t>
            </a:r>
            <a:r>
              <a:rPr lang="ru-RU" dirty="0" err="1" smtClean="0">
                <a:solidFill>
                  <a:srgbClr val="C00000"/>
                </a:solidFill>
              </a:rPr>
              <a:t>және тікелей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өзінің ұйымдастыруымен дүниеге келген</a:t>
            </a:r>
            <a:r>
              <a:rPr lang="ru-RU" dirty="0" smtClean="0">
                <a:solidFill>
                  <a:srgbClr val="C00000"/>
                </a:solidFill>
              </a:rPr>
              <a:t> «</a:t>
            </a:r>
            <a:r>
              <a:rPr lang="ru-RU" dirty="0" err="1" smtClean="0">
                <a:solidFill>
                  <a:srgbClr val="C00000"/>
                </a:solidFill>
              </a:rPr>
              <a:t>Отырар</a:t>
            </a:r>
            <a:r>
              <a:rPr lang="ru-RU" dirty="0" smtClean="0">
                <a:solidFill>
                  <a:srgbClr val="C00000"/>
                </a:solidFill>
              </a:rPr>
              <a:t> сазы» </a:t>
            </a:r>
            <a:r>
              <a:rPr lang="ru-RU" dirty="0" err="1" smtClean="0">
                <a:solidFill>
                  <a:srgbClr val="C00000"/>
                </a:solidFill>
              </a:rPr>
              <a:t>халық аспаптары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оркестрінде</a:t>
            </a:r>
            <a:r>
              <a:rPr lang="ru-RU" dirty="0" smtClean="0">
                <a:solidFill>
                  <a:srgbClr val="C00000"/>
                </a:solidFill>
              </a:rPr>
              <a:t> (1981–1998) бас дирижер </a:t>
            </a:r>
            <a:r>
              <a:rPr lang="ru-RU" dirty="0" err="1" smtClean="0">
                <a:solidFill>
                  <a:srgbClr val="C00000"/>
                </a:solidFill>
              </a:rPr>
              <a:t>қызметін атқарды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Сондай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ақ, </a:t>
            </a:r>
            <a:r>
              <a:rPr lang="ru-RU" dirty="0" smtClean="0">
                <a:solidFill>
                  <a:srgbClr val="C00000"/>
                </a:solidFill>
              </a:rPr>
              <a:t>1968 </a:t>
            </a:r>
            <a:r>
              <a:rPr lang="ru-RU" dirty="0" err="1" smtClean="0">
                <a:solidFill>
                  <a:srgbClr val="C00000"/>
                </a:solidFill>
              </a:rPr>
              <a:t>жылдың </a:t>
            </a: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 smtClean="0">
                <a:solidFill>
                  <a:srgbClr val="C00000"/>
                </a:solidFill>
              </a:rPr>
              <a:t>Қазақфильм</a:t>
            </a:r>
            <a:r>
              <a:rPr lang="ru-RU" dirty="0" smtClean="0">
                <a:solidFill>
                  <a:srgbClr val="C00000"/>
                </a:solidFill>
              </a:rPr>
              <a:t>» </a:t>
            </a:r>
            <a:r>
              <a:rPr lang="ru-RU" dirty="0" err="1" smtClean="0">
                <a:solidFill>
                  <a:srgbClr val="C00000"/>
                </a:solidFill>
              </a:rPr>
              <a:t>киностудиясы</a:t>
            </a:r>
            <a:r>
              <a:rPr lang="ru-RU" dirty="0" smtClean="0">
                <a:solidFill>
                  <a:srgbClr val="C00000"/>
                </a:solidFill>
              </a:rPr>
              <a:t> музыка </a:t>
            </a:r>
            <a:r>
              <a:rPr lang="ru-RU" dirty="0" err="1" smtClean="0">
                <a:solidFill>
                  <a:srgbClr val="C00000"/>
                </a:solidFill>
              </a:rPr>
              <a:t>редакциясының </a:t>
            </a:r>
            <a:r>
              <a:rPr lang="ru-RU" dirty="0" smtClean="0">
                <a:solidFill>
                  <a:srgbClr val="C00000"/>
                </a:solidFill>
              </a:rPr>
              <a:t>бас редакторы </a:t>
            </a:r>
            <a:r>
              <a:rPr lang="ru-RU" dirty="0" err="1" smtClean="0">
                <a:solidFill>
                  <a:srgbClr val="C00000"/>
                </a:solidFill>
              </a:rPr>
              <a:t>болып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істеді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Қазақстанның халық әртісі, Қазақстан Республикасы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Мемлекеттік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сыйлығының иегері</a:t>
            </a:r>
            <a:r>
              <a:rPr lang="ru-RU" dirty="0" smtClean="0">
                <a:solidFill>
                  <a:srgbClr val="C00000"/>
                </a:solidFill>
              </a:rPr>
              <a:t>, КСРО </a:t>
            </a:r>
            <a:r>
              <a:rPr lang="ru-RU" dirty="0" err="1" smtClean="0">
                <a:solidFill>
                  <a:srgbClr val="C00000"/>
                </a:solidFill>
              </a:rPr>
              <a:t>ның халық әртісі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Қазақстан Республикасы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Президентінің жарлығымен </a:t>
            </a:r>
            <a:r>
              <a:rPr lang="ru-RU" dirty="0" smtClean="0">
                <a:solidFill>
                  <a:srgbClr val="C00000"/>
                </a:solidFill>
              </a:rPr>
              <a:t>Н. </a:t>
            </a:r>
            <a:r>
              <a:rPr lang="ru-RU" dirty="0" err="1" smtClean="0">
                <a:solidFill>
                  <a:srgbClr val="C00000"/>
                </a:solidFill>
              </a:rPr>
              <a:t>Тілендіұлына </a:t>
            </a:r>
            <a:r>
              <a:rPr lang="ru-RU" dirty="0" smtClean="0">
                <a:solidFill>
                  <a:srgbClr val="C00000"/>
                </a:solidFill>
              </a:rPr>
              <a:t>1998 </a:t>
            </a:r>
            <a:r>
              <a:rPr lang="ru-RU" dirty="0" err="1" smtClean="0">
                <a:solidFill>
                  <a:srgbClr val="C00000"/>
                </a:solidFill>
              </a:rPr>
              <a:t>жылы</a:t>
            </a:r>
            <a:r>
              <a:rPr lang="ru-RU" dirty="0" smtClean="0">
                <a:solidFill>
                  <a:srgbClr val="C00000"/>
                </a:solidFill>
              </a:rPr>
              <a:t> «</a:t>
            </a:r>
            <a:r>
              <a:rPr lang="ru-RU" dirty="0" err="1" smtClean="0">
                <a:solidFill>
                  <a:srgbClr val="C00000"/>
                </a:solidFill>
              </a:rPr>
              <a:t>Халық Қаһарманы</a:t>
            </a:r>
            <a:r>
              <a:rPr lang="ru-RU" dirty="0" smtClean="0">
                <a:solidFill>
                  <a:srgbClr val="C00000"/>
                </a:solidFill>
              </a:rPr>
              <a:t>» </a:t>
            </a:r>
            <a:r>
              <a:rPr lang="ru-RU" dirty="0" err="1" smtClean="0">
                <a:solidFill>
                  <a:srgbClr val="C00000"/>
                </a:solidFill>
              </a:rPr>
              <a:t>атағы берілді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2777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avatars.mds.yandex.net/get-pdb/2475436/efdd30b2-5842-48c4-890f-a286475f7fa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332656"/>
            <a:ext cx="9144000" cy="388843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Туындылары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err="1" smtClean="0">
                <a:solidFill>
                  <a:srgbClr val="C00000"/>
                </a:solidFill>
              </a:rPr>
              <a:t>Тілендіұлы </a:t>
            </a:r>
            <a:r>
              <a:rPr lang="ru-RU" b="1" dirty="0" err="1" smtClean="0">
                <a:solidFill>
                  <a:srgbClr val="C00000"/>
                </a:solidFill>
              </a:rPr>
              <a:t>Нұрғиса</a:t>
            </a:r>
            <a:r>
              <a:rPr lang="ru-RU" dirty="0" err="1" smtClean="0">
                <a:solidFill>
                  <a:srgbClr val="C00000"/>
                </a:solidFill>
              </a:rPr>
              <a:t> қазақтың музыкалық мәдениетіне </a:t>
            </a:r>
            <a:r>
              <a:rPr lang="ru-RU" dirty="0" smtClean="0">
                <a:solidFill>
                  <a:srgbClr val="C00000"/>
                </a:solidFill>
              </a:rPr>
              <a:t>композитор, дирижер, </a:t>
            </a:r>
            <a:r>
              <a:rPr lang="ru-RU" dirty="0" err="1" smtClean="0">
                <a:solidFill>
                  <a:srgbClr val="C00000"/>
                </a:solidFill>
              </a:rPr>
              <a:t>орындаушы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ретінде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өшпес із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қалдырған суреткер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Ол</a:t>
            </a:r>
            <a:r>
              <a:rPr lang="ru-RU" dirty="0" smtClean="0">
                <a:solidFill>
                  <a:srgbClr val="C00000"/>
                </a:solidFill>
              </a:rPr>
              <a:t> 500-ден </a:t>
            </a:r>
            <a:r>
              <a:rPr lang="ru-RU" dirty="0" err="1" smtClean="0">
                <a:solidFill>
                  <a:srgbClr val="C00000"/>
                </a:solidFill>
              </a:rPr>
              <a:t>астам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муызкалық төл туындылардың </a:t>
            </a:r>
            <a:r>
              <a:rPr lang="ru-RU" dirty="0" smtClean="0">
                <a:solidFill>
                  <a:srgbClr val="C00000"/>
                </a:solidFill>
              </a:rPr>
              <a:t>авторы. </a:t>
            </a:r>
            <a:r>
              <a:rPr lang="ru-RU" dirty="0" err="1" smtClean="0">
                <a:solidFill>
                  <a:srgbClr val="C00000"/>
                </a:solidFill>
              </a:rPr>
              <a:t>Осынау</a:t>
            </a:r>
            <a:r>
              <a:rPr lang="ru-RU" dirty="0" smtClean="0">
                <a:solidFill>
                  <a:srgbClr val="C00000"/>
                </a:solidFill>
              </a:rPr>
              <a:t> мол </a:t>
            </a:r>
            <a:r>
              <a:rPr lang="ru-RU" dirty="0" err="1" smtClean="0">
                <a:solidFill>
                  <a:srgbClr val="C00000"/>
                </a:solidFill>
              </a:rPr>
              <a:t>мұраның жанрлық аясы</a:t>
            </a:r>
            <a:r>
              <a:rPr lang="ru-RU" dirty="0" smtClean="0">
                <a:solidFill>
                  <a:srgbClr val="C00000"/>
                </a:solidFill>
              </a:rPr>
              <a:t> да </a:t>
            </a:r>
            <a:r>
              <a:rPr lang="ru-RU" dirty="0" err="1" smtClean="0">
                <a:solidFill>
                  <a:srgbClr val="C00000"/>
                </a:solidFill>
              </a:rPr>
              <a:t>қайран қалдырады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r>
              <a:rPr lang="ru-RU" dirty="0" err="1" smtClean="0">
                <a:solidFill>
                  <a:srgbClr val="C00000"/>
                </a:solidFill>
              </a:rPr>
              <a:t>ән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күй</a:t>
            </a:r>
            <a:r>
              <a:rPr lang="ru-RU" dirty="0" smtClean="0">
                <a:solidFill>
                  <a:srgbClr val="C00000"/>
                </a:solidFill>
              </a:rPr>
              <a:t>, романс, увертюра, поэма, </a:t>
            </a:r>
            <a:r>
              <a:rPr lang="ru-RU" dirty="0" err="1" smtClean="0">
                <a:solidFill>
                  <a:srgbClr val="C00000"/>
                </a:solidFill>
              </a:rPr>
              <a:t>контата</a:t>
            </a:r>
            <a:r>
              <a:rPr lang="ru-RU" dirty="0" smtClean="0">
                <a:solidFill>
                  <a:srgbClr val="C00000"/>
                </a:solidFill>
              </a:rPr>
              <a:t>, опера, балет. </a:t>
            </a:r>
            <a:r>
              <a:rPr lang="ru-RU" dirty="0" err="1" smtClean="0">
                <a:solidFill>
                  <a:srgbClr val="C00000"/>
                </a:solidFill>
              </a:rPr>
              <a:t>Сүйікті шығармаларынан «Достық жолымен</a:t>
            </a:r>
            <a:r>
              <a:rPr lang="ru-RU" dirty="0" smtClean="0">
                <a:solidFill>
                  <a:srgbClr val="C00000"/>
                </a:solidFill>
              </a:rPr>
              <a:t>» (1958), «</a:t>
            </a:r>
            <a:r>
              <a:rPr lang="ru-RU" dirty="0" err="1" smtClean="0">
                <a:solidFill>
                  <a:srgbClr val="C00000"/>
                </a:solidFill>
              </a:rPr>
              <a:t>Менің Қазақстаным</a:t>
            </a:r>
            <a:r>
              <a:rPr lang="ru-RU" dirty="0" smtClean="0">
                <a:solidFill>
                  <a:srgbClr val="C00000"/>
                </a:solidFill>
              </a:rPr>
              <a:t>» </a:t>
            </a:r>
            <a:r>
              <a:rPr lang="ru-RU" dirty="0" err="1" smtClean="0">
                <a:solidFill>
                  <a:srgbClr val="C00000"/>
                </a:solidFill>
              </a:rPr>
              <a:t>контатасын</a:t>
            </a:r>
            <a:r>
              <a:rPr lang="ru-RU" dirty="0" smtClean="0">
                <a:solidFill>
                  <a:srgbClr val="C00000"/>
                </a:solidFill>
              </a:rPr>
              <a:t> (1959), Қ. </a:t>
            </a:r>
            <a:r>
              <a:rPr lang="ru-RU" dirty="0" err="1" smtClean="0">
                <a:solidFill>
                  <a:srgbClr val="C00000"/>
                </a:solidFill>
              </a:rPr>
              <a:t>Қожамяровпен бірлесіп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жазған </a:t>
            </a:r>
            <a:r>
              <a:rPr lang="ru-RU" dirty="0" smtClean="0">
                <a:solidFill>
                  <a:srgbClr val="C00000"/>
                </a:solidFill>
              </a:rPr>
              <a:t>«Алтын </a:t>
            </a:r>
            <a:r>
              <a:rPr lang="ru-RU" dirty="0" err="1" smtClean="0">
                <a:solidFill>
                  <a:srgbClr val="C00000"/>
                </a:solidFill>
              </a:rPr>
              <a:t>таулар</a:t>
            </a:r>
            <a:r>
              <a:rPr lang="ru-RU" dirty="0" smtClean="0">
                <a:solidFill>
                  <a:srgbClr val="C00000"/>
                </a:solidFill>
              </a:rPr>
              <a:t>» </a:t>
            </a:r>
            <a:r>
              <a:rPr lang="ru-RU" dirty="0" err="1" smtClean="0">
                <a:solidFill>
                  <a:srgbClr val="C00000"/>
                </a:solidFill>
              </a:rPr>
              <a:t>операсын</a:t>
            </a:r>
            <a:r>
              <a:rPr lang="ru-RU" dirty="0" smtClean="0">
                <a:solidFill>
                  <a:srgbClr val="C00000"/>
                </a:solidFill>
              </a:rPr>
              <a:t> (1961), «</a:t>
            </a:r>
            <a:r>
              <a:rPr lang="ru-RU" dirty="0" err="1" smtClean="0">
                <a:solidFill>
                  <a:srgbClr val="C00000"/>
                </a:solidFill>
              </a:rPr>
              <a:t>Ата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толғауы</a:t>
            </a:r>
            <a:r>
              <a:rPr lang="ru-RU" dirty="0" smtClean="0">
                <a:solidFill>
                  <a:srgbClr val="C00000"/>
                </a:solidFill>
              </a:rPr>
              <a:t>» </a:t>
            </a:r>
            <a:r>
              <a:rPr lang="ru-RU" dirty="0" err="1" smtClean="0">
                <a:solidFill>
                  <a:srgbClr val="C00000"/>
                </a:solidFill>
              </a:rPr>
              <a:t>және </a:t>
            </a:r>
            <a:r>
              <a:rPr lang="ru-RU" dirty="0" smtClean="0">
                <a:solidFill>
                  <a:srgbClr val="C00000"/>
                </a:solidFill>
              </a:rPr>
              <a:t>оркестр </a:t>
            </a:r>
            <a:r>
              <a:rPr lang="ru-RU" dirty="0" err="1" smtClean="0">
                <a:solidFill>
                  <a:srgbClr val="C00000"/>
                </a:solidFill>
              </a:rPr>
              <a:t>үшін жазылған шығармаларын </a:t>
            </a:r>
            <a:r>
              <a:rPr lang="ru-RU" dirty="0" smtClean="0">
                <a:solidFill>
                  <a:srgbClr val="C00000"/>
                </a:solidFill>
              </a:rPr>
              <a:t>(1962), «</a:t>
            </a:r>
            <a:r>
              <a:rPr lang="ru-RU" dirty="0" err="1" smtClean="0">
                <a:solidFill>
                  <a:srgbClr val="C00000"/>
                </a:solidFill>
              </a:rPr>
              <a:t>Халық қуанышы</a:t>
            </a:r>
            <a:r>
              <a:rPr lang="ru-RU" dirty="0" smtClean="0">
                <a:solidFill>
                  <a:srgbClr val="C00000"/>
                </a:solidFill>
              </a:rPr>
              <a:t>» (1963), «</a:t>
            </a:r>
            <a:r>
              <a:rPr lang="ru-RU" dirty="0" err="1" smtClean="0">
                <a:solidFill>
                  <a:srgbClr val="C00000"/>
                </a:solidFill>
              </a:rPr>
              <a:t>Қайрат</a:t>
            </a:r>
            <a:r>
              <a:rPr lang="ru-RU" dirty="0" smtClean="0">
                <a:solidFill>
                  <a:srgbClr val="C00000"/>
                </a:solidFill>
              </a:rPr>
              <a:t>» (1964), «</a:t>
            </a:r>
            <a:r>
              <a:rPr lang="ru-RU" dirty="0" err="1" smtClean="0">
                <a:solidFill>
                  <a:srgbClr val="C00000"/>
                </a:solidFill>
              </a:rPr>
              <a:t>Жеңіс </a:t>
            </a:r>
            <a:r>
              <a:rPr lang="ru-RU" dirty="0" smtClean="0">
                <a:solidFill>
                  <a:srgbClr val="C00000"/>
                </a:solidFill>
              </a:rPr>
              <a:t>солдаты» (1975) </a:t>
            </a:r>
            <a:r>
              <a:rPr lang="ru-RU" dirty="0" err="1" smtClean="0">
                <a:solidFill>
                  <a:srgbClr val="C00000"/>
                </a:solidFill>
              </a:rPr>
              <a:t>сияқты увертюраларын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атауға болады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Оның «Аққу», «Аңсау», </a:t>
            </a: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 smtClean="0">
                <a:solidFill>
                  <a:srgbClr val="C00000"/>
                </a:solidFill>
              </a:rPr>
              <a:t>Арман</a:t>
            </a:r>
            <a:r>
              <a:rPr lang="ru-RU" dirty="0" smtClean="0">
                <a:solidFill>
                  <a:srgbClr val="C00000"/>
                </a:solidFill>
              </a:rPr>
              <a:t>», «</a:t>
            </a:r>
            <a:r>
              <a:rPr lang="ru-RU" dirty="0" err="1" smtClean="0">
                <a:solidFill>
                  <a:srgbClr val="C00000"/>
                </a:solidFill>
              </a:rPr>
              <a:t>Ата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толғауы», «Әлқисса», «Қорқыт туралы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аңыз», «Көш керуені</a:t>
            </a:r>
            <a:r>
              <a:rPr lang="ru-RU" dirty="0" smtClean="0">
                <a:solidFill>
                  <a:srgbClr val="C00000"/>
                </a:solidFill>
              </a:rPr>
              <a:t>», «Махамбет», «</a:t>
            </a:r>
            <a:r>
              <a:rPr lang="ru-RU" dirty="0" err="1" smtClean="0">
                <a:solidFill>
                  <a:srgbClr val="C00000"/>
                </a:solidFill>
              </a:rPr>
              <a:t>Фараби</a:t>
            </a:r>
            <a:r>
              <a:rPr lang="ru-RU" dirty="0" smtClean="0">
                <a:solidFill>
                  <a:srgbClr val="C00000"/>
                </a:solidFill>
              </a:rPr>
              <a:t> сазы» </a:t>
            </a:r>
            <a:r>
              <a:rPr lang="ru-RU" dirty="0" err="1" smtClean="0">
                <a:solidFill>
                  <a:srgbClr val="C00000"/>
                </a:solidFill>
              </a:rPr>
              <a:t>сияқты күйлері </a:t>
            </a:r>
            <a:r>
              <a:rPr lang="ru-RU" dirty="0" smtClean="0">
                <a:solidFill>
                  <a:srgbClr val="C00000"/>
                </a:solidFill>
              </a:rPr>
              <a:t>мен «</a:t>
            </a:r>
            <a:r>
              <a:rPr lang="ru-RU" dirty="0" err="1" smtClean="0">
                <a:solidFill>
                  <a:srgbClr val="C00000"/>
                </a:solidFill>
              </a:rPr>
              <a:t>Саржайлау</a:t>
            </a:r>
            <a:r>
              <a:rPr lang="ru-RU" dirty="0" smtClean="0">
                <a:solidFill>
                  <a:srgbClr val="C00000"/>
                </a:solidFill>
              </a:rPr>
              <a:t>», «Алатау», «</a:t>
            </a:r>
            <a:r>
              <a:rPr lang="ru-RU" dirty="0" err="1" smtClean="0">
                <a:solidFill>
                  <a:srgbClr val="C00000"/>
                </a:solidFill>
              </a:rPr>
              <a:t>Ақжайық</a:t>
            </a:r>
            <a:r>
              <a:rPr lang="ru-RU" dirty="0" smtClean="0">
                <a:solidFill>
                  <a:srgbClr val="C00000"/>
                </a:solidFill>
              </a:rPr>
              <a:t>», «</a:t>
            </a:r>
            <a:r>
              <a:rPr lang="ru-RU" dirty="0" err="1" smtClean="0">
                <a:solidFill>
                  <a:srgbClr val="C00000"/>
                </a:solidFill>
              </a:rPr>
              <a:t>Ақ құсым</a:t>
            </a:r>
            <a:r>
              <a:rPr lang="ru-RU" dirty="0" smtClean="0">
                <a:solidFill>
                  <a:srgbClr val="C00000"/>
                </a:solidFill>
              </a:rPr>
              <a:t>», «</a:t>
            </a:r>
            <a:r>
              <a:rPr lang="ru-RU" dirty="0" err="1" smtClean="0">
                <a:solidFill>
                  <a:srgbClr val="C00000"/>
                </a:solidFill>
              </a:rPr>
              <a:t>Өз елім</a:t>
            </a:r>
            <a:r>
              <a:rPr lang="ru-RU" dirty="0" smtClean="0">
                <a:solidFill>
                  <a:srgbClr val="C00000"/>
                </a:solidFill>
              </a:rPr>
              <a:t>» </a:t>
            </a:r>
            <a:r>
              <a:rPr lang="ru-RU" dirty="0" err="1" smtClean="0">
                <a:solidFill>
                  <a:srgbClr val="C00000"/>
                </a:solidFill>
              </a:rPr>
              <a:t>сияқты ондаған әндері халықтық бояу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нақышының қанықтығымен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өзіндік қолтаңбасының айқындығымен жұртшылықтың сүйіп тыңдайтын рухани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қазынасын айналған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Мұның сыртында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қырықтан астам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пьесаға және жиырмадан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астам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фильмге</a:t>
            </a:r>
            <a:r>
              <a:rPr lang="ru-RU" dirty="0" smtClean="0">
                <a:solidFill>
                  <a:srgbClr val="C00000"/>
                </a:solidFill>
              </a:rPr>
              <a:t> музыка </a:t>
            </a:r>
            <a:r>
              <a:rPr lang="ru-RU" dirty="0" err="1" smtClean="0">
                <a:solidFill>
                  <a:srgbClr val="C00000"/>
                </a:solidFill>
              </a:rPr>
              <a:t>жазған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Тілендіұлы </a:t>
            </a:r>
            <a:r>
              <a:rPr lang="ru-RU" b="1" dirty="0" err="1" smtClean="0">
                <a:solidFill>
                  <a:srgbClr val="C00000"/>
                </a:solidFill>
              </a:rPr>
              <a:t>Нұрғиса</a:t>
            </a:r>
            <a:r>
              <a:rPr lang="ru-RU" dirty="0" err="1" smtClean="0">
                <a:solidFill>
                  <a:srgbClr val="C00000"/>
                </a:solidFill>
              </a:rPr>
              <a:t> музыкасын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жазған </a:t>
            </a:r>
            <a:r>
              <a:rPr lang="ru-RU" dirty="0" smtClean="0">
                <a:solidFill>
                  <a:srgbClr val="C00000"/>
                </a:solidFill>
              </a:rPr>
              <a:t>М. </a:t>
            </a:r>
            <a:r>
              <a:rPr lang="ru-RU" dirty="0" err="1" smtClean="0">
                <a:solidFill>
                  <a:srgbClr val="C00000"/>
                </a:solidFill>
              </a:rPr>
              <a:t>әуезовтың, </a:t>
            </a:r>
            <a:r>
              <a:rPr lang="ru-RU" dirty="0" smtClean="0">
                <a:solidFill>
                  <a:srgbClr val="C00000"/>
                </a:solidFill>
              </a:rPr>
              <a:t>Ш. </a:t>
            </a:r>
            <a:r>
              <a:rPr lang="ru-RU" dirty="0" err="1" smtClean="0">
                <a:solidFill>
                  <a:srgbClr val="C00000"/>
                </a:solidFill>
              </a:rPr>
              <a:t>Аймонвтың, </a:t>
            </a:r>
            <a:r>
              <a:rPr lang="ru-RU" dirty="0" smtClean="0">
                <a:solidFill>
                  <a:srgbClr val="C00000"/>
                </a:solidFill>
              </a:rPr>
              <a:t>Т. </a:t>
            </a:r>
            <a:r>
              <a:rPr lang="ru-RU" dirty="0" err="1" smtClean="0">
                <a:solidFill>
                  <a:srgbClr val="C00000"/>
                </a:solidFill>
              </a:rPr>
              <a:t>Ахтановтың, </a:t>
            </a:r>
            <a:r>
              <a:rPr lang="ru-RU" dirty="0" smtClean="0">
                <a:solidFill>
                  <a:srgbClr val="C00000"/>
                </a:solidFill>
              </a:rPr>
              <a:t>Ә. </a:t>
            </a:r>
            <a:r>
              <a:rPr lang="ru-RU" dirty="0" err="1" smtClean="0">
                <a:solidFill>
                  <a:srgbClr val="C00000"/>
                </a:solidFill>
              </a:rPr>
              <a:t>Тәжібаевтың пьесалары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сондай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ақ «Қыз Жібек</a:t>
            </a:r>
            <a:r>
              <a:rPr lang="ru-RU" dirty="0" smtClean="0">
                <a:solidFill>
                  <a:srgbClr val="C00000"/>
                </a:solidFill>
              </a:rPr>
              <a:t>», </a:t>
            </a:r>
            <a:r>
              <a:rPr lang="ru-RU" dirty="0" err="1" smtClean="0">
                <a:solidFill>
                  <a:srgbClr val="C00000"/>
                </a:solidFill>
              </a:rPr>
              <a:t>«Қилы кезең», «Менің атым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Қожа», «Қарлығаштың құйрығы </a:t>
            </a:r>
            <a:r>
              <a:rPr lang="ru-RU" dirty="0" smtClean="0">
                <a:solidFill>
                  <a:srgbClr val="C00000"/>
                </a:solidFill>
              </a:rPr>
              <a:t>неге </a:t>
            </a:r>
            <a:r>
              <a:rPr lang="ru-RU" dirty="0" err="1" smtClean="0">
                <a:solidFill>
                  <a:srgbClr val="C00000"/>
                </a:solidFill>
              </a:rPr>
              <a:t>айыр</a:t>
            </a:r>
            <a:r>
              <a:rPr lang="ru-RU" dirty="0" smtClean="0">
                <a:solidFill>
                  <a:srgbClr val="C00000"/>
                </a:solidFill>
              </a:rPr>
              <a:t>», «</a:t>
            </a:r>
            <a:r>
              <a:rPr lang="ru-RU" dirty="0" err="1" smtClean="0">
                <a:solidFill>
                  <a:srgbClr val="C00000"/>
                </a:solidFill>
              </a:rPr>
              <a:t>Ақсақ құлан</a:t>
            </a:r>
            <a:r>
              <a:rPr lang="ru-RU" dirty="0" smtClean="0">
                <a:solidFill>
                  <a:srgbClr val="C00000"/>
                </a:solidFill>
              </a:rPr>
              <a:t>» </a:t>
            </a:r>
            <a:r>
              <a:rPr lang="ru-RU" dirty="0" err="1" smtClean="0">
                <a:solidFill>
                  <a:srgbClr val="C00000"/>
                </a:solidFill>
              </a:rPr>
              <a:t>фильмдері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әлдеқашан қазақ сахнасын</a:t>
            </a:r>
            <a:r>
              <a:rPr lang="ru-RU" dirty="0" smtClean="0">
                <a:solidFill>
                  <a:srgbClr val="C00000"/>
                </a:solidFill>
              </a:rPr>
              <a:t> мен экран </a:t>
            </a:r>
            <a:r>
              <a:rPr lang="ru-RU" dirty="0" err="1" smtClean="0">
                <a:solidFill>
                  <a:srgbClr val="C00000"/>
                </a:solidFill>
              </a:rPr>
              <a:t>өнерінің классикасына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айналған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Ол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Абайдың «Әсемпаз болма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әрнеге…», </a:t>
            </a: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 smtClean="0">
                <a:solidFill>
                  <a:srgbClr val="C00000"/>
                </a:solidFill>
              </a:rPr>
              <a:t>Жасымда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ғылым </a:t>
            </a:r>
            <a:r>
              <a:rPr lang="ru-RU" dirty="0" smtClean="0">
                <a:solidFill>
                  <a:srgbClr val="C00000"/>
                </a:solidFill>
              </a:rPr>
              <a:t>бар </a:t>
            </a:r>
            <a:r>
              <a:rPr lang="ru-RU" dirty="0" err="1" smtClean="0">
                <a:solidFill>
                  <a:srgbClr val="C00000"/>
                </a:solidFill>
              </a:rPr>
              <a:t>деп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ескермедім</a:t>
            </a:r>
            <a:r>
              <a:rPr lang="ru-RU" dirty="0" smtClean="0">
                <a:solidFill>
                  <a:srgbClr val="C00000"/>
                </a:solidFill>
              </a:rPr>
              <a:t>…», «</a:t>
            </a:r>
            <a:r>
              <a:rPr lang="ru-RU" dirty="0" err="1" smtClean="0">
                <a:solidFill>
                  <a:srgbClr val="C00000"/>
                </a:solidFill>
              </a:rPr>
              <a:t>Ішім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өлген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сыртым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сау</a:t>
            </a:r>
            <a:r>
              <a:rPr lang="ru-RU" dirty="0" smtClean="0">
                <a:solidFill>
                  <a:srgbClr val="C00000"/>
                </a:solidFill>
              </a:rPr>
              <a:t>…», «</a:t>
            </a:r>
            <a:r>
              <a:rPr lang="ru-RU" dirty="0" err="1" smtClean="0">
                <a:solidFill>
                  <a:srgbClr val="C00000"/>
                </a:solidFill>
              </a:rPr>
              <a:t>Қызарып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сұрланып</a:t>
            </a:r>
            <a:r>
              <a:rPr lang="ru-RU" dirty="0" smtClean="0">
                <a:solidFill>
                  <a:srgbClr val="C00000"/>
                </a:solidFill>
              </a:rPr>
              <a:t>…» </a:t>
            </a:r>
            <a:r>
              <a:rPr lang="ru-RU" dirty="0" err="1" smtClean="0">
                <a:solidFill>
                  <a:srgbClr val="C00000"/>
                </a:solidFill>
              </a:rPr>
              <a:t>өлеңдеріне ән шығарған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Сонымен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қатар қазақ ақындарының өлеңдеріне «Ғашыққа мойын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қой», </a:t>
            </a:r>
            <a:r>
              <a:rPr lang="ru-RU" dirty="0" smtClean="0">
                <a:solidFill>
                  <a:srgbClr val="C00000"/>
                </a:solidFill>
              </a:rPr>
              <a:t>«Абай </a:t>
            </a:r>
            <a:r>
              <a:rPr lang="ru-RU" dirty="0" err="1" smtClean="0">
                <a:solidFill>
                  <a:srgbClr val="C00000"/>
                </a:solidFill>
              </a:rPr>
              <a:t>арманы</a:t>
            </a:r>
            <a:r>
              <a:rPr lang="ru-RU" dirty="0" smtClean="0">
                <a:solidFill>
                  <a:srgbClr val="C00000"/>
                </a:solidFill>
              </a:rPr>
              <a:t>», «</a:t>
            </a:r>
            <a:r>
              <a:rPr lang="ru-RU" dirty="0" err="1" smtClean="0">
                <a:solidFill>
                  <a:srgbClr val="C00000"/>
                </a:solidFill>
              </a:rPr>
              <a:t>Әйгерімнің әні</a:t>
            </a:r>
            <a:r>
              <a:rPr lang="ru-RU" dirty="0" smtClean="0">
                <a:solidFill>
                  <a:srgbClr val="C00000"/>
                </a:solidFill>
              </a:rPr>
              <a:t>», «</a:t>
            </a:r>
            <a:r>
              <a:rPr lang="ru-RU" dirty="0" err="1" smtClean="0">
                <a:solidFill>
                  <a:srgbClr val="C00000"/>
                </a:solidFill>
              </a:rPr>
              <a:t>Ақынның пайғамбары </a:t>
            </a:r>
            <a:r>
              <a:rPr lang="ru-RU" dirty="0" smtClean="0">
                <a:solidFill>
                  <a:srgbClr val="C00000"/>
                </a:solidFill>
              </a:rPr>
              <a:t>— Абай </a:t>
            </a:r>
            <a:r>
              <a:rPr lang="ru-RU" dirty="0" err="1" smtClean="0">
                <a:solidFill>
                  <a:srgbClr val="C00000"/>
                </a:solidFill>
              </a:rPr>
              <a:t>ата</a:t>
            </a:r>
            <a:r>
              <a:rPr lang="ru-RU" dirty="0" smtClean="0">
                <a:solidFill>
                  <a:srgbClr val="C00000"/>
                </a:solidFill>
              </a:rPr>
              <a:t>» </a:t>
            </a:r>
            <a:r>
              <a:rPr lang="ru-RU" dirty="0" err="1" smtClean="0">
                <a:solidFill>
                  <a:srgbClr val="C00000"/>
                </a:solidFill>
              </a:rPr>
              <a:t>әндерін жазды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Қазақстан Республикасы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Мемлетінің сыйлығының </a:t>
            </a:r>
            <a:r>
              <a:rPr lang="ru-RU" dirty="0" smtClean="0">
                <a:solidFill>
                  <a:srgbClr val="C00000"/>
                </a:solidFill>
              </a:rPr>
              <a:t>лауреаты.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9700" name="Picture 4" descr="https://fsd.kopilkaurokov.ru/uploads/user_file_570a2bf31e198/k-azak-miektieptierinie-arnalg-an-6-synyp-sabak-zhosparlary-2015-2016-ok-u-zhyly_5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56992"/>
            <a:ext cx="3240360" cy="269485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589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avatars.mds.yandex.net/get-pdb/2475436/efdd30b2-5842-48c4-890f-a286475f7fa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35896" y="260648"/>
            <a:ext cx="5266928" cy="640871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Музыкалық мәдениет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err="1" smtClean="0">
                <a:solidFill>
                  <a:srgbClr val="C00000"/>
                </a:solidFill>
              </a:rPr>
              <a:t>Тілендіұлы </a:t>
            </a:r>
            <a:r>
              <a:rPr lang="ru-RU" b="1" dirty="0" err="1" smtClean="0">
                <a:solidFill>
                  <a:srgbClr val="C00000"/>
                </a:solidFill>
              </a:rPr>
              <a:t>Нұрғиса</a:t>
            </a:r>
            <a:r>
              <a:rPr lang="ru-RU" dirty="0" err="1" smtClean="0">
                <a:solidFill>
                  <a:srgbClr val="C00000"/>
                </a:solidFill>
              </a:rPr>
              <a:t> қазақтың музыкалық мәдениетіндегі </a:t>
            </a:r>
            <a:r>
              <a:rPr lang="ru-RU" dirty="0" smtClean="0">
                <a:solidFill>
                  <a:srgbClr val="C00000"/>
                </a:solidFill>
              </a:rPr>
              <a:t>сал </a:t>
            </a:r>
            <a:r>
              <a:rPr lang="ru-RU" dirty="0" err="1" smtClean="0">
                <a:solidFill>
                  <a:srgbClr val="C00000"/>
                </a:solidFill>
              </a:rPr>
              <a:t>серілік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дәстүрдің соңғы тұяғы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Ол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өнер туындату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барысында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уақыттың идеологиялық өктемдігіне, ассимиляцияшыл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әсіре үрдісіне мүлде мойын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ұсынбастан, өзінің тәңір дарытқан төлтума қалпынан қылдай ауытқымай жүріп, шығармашылық даралығын сақтап қала алды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Бұл ретте</a:t>
            </a:r>
            <a:r>
              <a:rPr lang="ru-RU" dirty="0" smtClean="0">
                <a:solidFill>
                  <a:srgbClr val="C00000"/>
                </a:solidFill>
              </a:rPr>
              <a:t>, </a:t>
            </a:r>
            <a:r>
              <a:rPr lang="ru-RU" b="1" dirty="0" err="1" smtClean="0">
                <a:solidFill>
                  <a:srgbClr val="C00000"/>
                </a:solidFill>
              </a:rPr>
              <a:t>Нұрғиса</a:t>
            </a:r>
            <a:r>
              <a:rPr lang="ru-RU" dirty="0" err="1" smtClean="0">
                <a:solidFill>
                  <a:srgbClr val="C00000"/>
                </a:solidFill>
              </a:rPr>
              <a:t> жерден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қуат алатын</a:t>
            </a:r>
            <a:r>
              <a:rPr lang="ru-RU" dirty="0" smtClean="0">
                <a:solidFill>
                  <a:srgbClr val="C00000"/>
                </a:solidFill>
              </a:rPr>
              <a:t> Антей </a:t>
            </a:r>
            <a:r>
              <a:rPr lang="ru-RU" dirty="0" err="1" smtClean="0">
                <a:solidFill>
                  <a:srgbClr val="C00000"/>
                </a:solidFill>
              </a:rPr>
              <a:t>сияқты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қазақтың музыкалық дәстүріне табанын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нық тіреп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тұрып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өзінің арман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аңсарын еш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жасқанбастан дыбысқа айналдыра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білді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Ол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өз заманының музыкалық танымын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терең игерген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кәсіпқой </a:t>
            </a:r>
            <a:r>
              <a:rPr lang="ru-RU" dirty="0" smtClean="0">
                <a:solidFill>
                  <a:srgbClr val="C00000"/>
                </a:solidFill>
              </a:rPr>
              <a:t>музыкант бола </a:t>
            </a:r>
            <a:r>
              <a:rPr lang="ru-RU" dirty="0" err="1" smtClean="0">
                <a:solidFill>
                  <a:srgbClr val="C00000"/>
                </a:solidFill>
              </a:rPr>
              <a:t>тұра суырыпсалмалық дәстүрді ұдайы шабыт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тұғыры етіп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отырды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Былайша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айтқанда, көргенді күйттеп, естігенді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жаттап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отыратын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оркестрлік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қасаңдыққа </a:t>
            </a:r>
            <a:r>
              <a:rPr lang="ru-RU" b="1" dirty="0" err="1" smtClean="0">
                <a:solidFill>
                  <a:srgbClr val="C00000"/>
                </a:solidFill>
              </a:rPr>
              <a:t>Нұрғиса</a:t>
            </a:r>
            <a:r>
              <a:rPr lang="ru-RU" dirty="0" err="1" smtClean="0">
                <a:solidFill>
                  <a:srgbClr val="C00000"/>
                </a:solidFill>
              </a:rPr>
              <a:t> буырқанған шабыт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еркіндігін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дарыта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білді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Бұл рете</a:t>
            </a:r>
            <a:r>
              <a:rPr lang="ru-RU" dirty="0" smtClean="0">
                <a:solidFill>
                  <a:srgbClr val="C00000"/>
                </a:solidFill>
              </a:rPr>
              <a:t>, </a:t>
            </a:r>
            <a:r>
              <a:rPr lang="ru-RU" b="1" dirty="0" err="1" smtClean="0">
                <a:solidFill>
                  <a:srgbClr val="C00000"/>
                </a:solidFill>
              </a:rPr>
              <a:t>Нұрғиса</a:t>
            </a:r>
            <a:r>
              <a:rPr lang="ru-RU" dirty="0" err="1" smtClean="0">
                <a:solidFill>
                  <a:srgbClr val="C00000"/>
                </a:solidFill>
              </a:rPr>
              <a:t> сахараның ақ </a:t>
            </a:r>
            <a:r>
              <a:rPr lang="ru-RU" dirty="0" smtClean="0">
                <a:solidFill>
                  <a:srgbClr val="C00000"/>
                </a:solidFill>
              </a:rPr>
              <a:t>бас </a:t>
            </a:r>
            <a:r>
              <a:rPr lang="ru-RU" dirty="0" err="1" smtClean="0">
                <a:solidFill>
                  <a:srgbClr val="C00000"/>
                </a:solidFill>
              </a:rPr>
              <a:t>абыздары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сияқты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өз үнін көп дауысқа тұншықтырмай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өз лебізін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көп даңғазаға ілестірмей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қазақтың дәстүрлі музыкалық тіліндегі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дарашыл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қасиетті </a:t>
            </a:r>
            <a:r>
              <a:rPr lang="ru-RU" dirty="0" smtClean="0">
                <a:solidFill>
                  <a:srgbClr val="C00000"/>
                </a:solidFill>
              </a:rPr>
              <a:t>(</a:t>
            </a:r>
            <a:r>
              <a:rPr lang="ru-RU" dirty="0" err="1" smtClean="0">
                <a:solidFill>
                  <a:srgbClr val="C00000"/>
                </a:solidFill>
              </a:rPr>
              <a:t>монодийность</a:t>
            </a:r>
            <a:r>
              <a:rPr lang="ru-RU" dirty="0" smtClean="0">
                <a:solidFill>
                  <a:srgbClr val="C00000"/>
                </a:solidFill>
              </a:rPr>
              <a:t>) </a:t>
            </a:r>
            <a:r>
              <a:rPr lang="ru-RU" dirty="0" err="1" smtClean="0">
                <a:solidFill>
                  <a:srgbClr val="C00000"/>
                </a:solidFill>
              </a:rPr>
              <a:t>тәу етіп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өтті</a:t>
            </a:r>
            <a:r>
              <a:rPr lang="ru-RU" dirty="0" smtClean="0">
                <a:solidFill>
                  <a:srgbClr val="C00000"/>
                </a:solidFill>
              </a:rPr>
              <a:t>. </a:t>
            </a:r>
            <a:r>
              <a:rPr lang="ru-RU" b="1" dirty="0" err="1" smtClean="0">
                <a:solidFill>
                  <a:srgbClr val="C00000"/>
                </a:solidFill>
              </a:rPr>
              <a:t>Нұрғиса</a:t>
            </a:r>
            <a:r>
              <a:rPr lang="ru-RU" dirty="0" err="1" smtClean="0">
                <a:solidFill>
                  <a:srgbClr val="C00000"/>
                </a:solidFill>
              </a:rPr>
              <a:t>ның </a:t>
            </a:r>
            <a:r>
              <a:rPr lang="ru-RU" dirty="0" smtClean="0">
                <a:solidFill>
                  <a:srgbClr val="C00000"/>
                </a:solidFill>
              </a:rPr>
              <a:t>композитор, дирижер, </a:t>
            </a:r>
            <a:r>
              <a:rPr lang="ru-RU" dirty="0" err="1" smtClean="0">
                <a:solidFill>
                  <a:srgbClr val="C00000"/>
                </a:solidFill>
              </a:rPr>
              <a:t>орындаушы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ретіндегі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ойы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көпке ортақ, тілі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көпке түсінікті.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Егер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салсерілер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өнері адамның жан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жүрегіне бағытталуымен дараланса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сол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ұлы дәстүр </a:t>
            </a:r>
            <a:r>
              <a:rPr lang="ru-RU" b="1" dirty="0" err="1" smtClean="0">
                <a:solidFill>
                  <a:srgbClr val="C00000"/>
                </a:solidFill>
              </a:rPr>
              <a:t>Нұрғиса</a:t>
            </a:r>
            <a:r>
              <a:rPr lang="ru-RU" dirty="0" err="1" smtClean="0">
                <a:solidFill>
                  <a:srgbClr val="C00000"/>
                </a:solidFill>
              </a:rPr>
              <a:t>ның </a:t>
            </a:r>
            <a:r>
              <a:rPr lang="ru-RU" dirty="0" smtClean="0">
                <a:solidFill>
                  <a:srgbClr val="C00000"/>
                </a:solidFill>
              </a:rPr>
              <a:t>да </a:t>
            </a:r>
            <a:r>
              <a:rPr lang="ru-RU" dirty="0" err="1" smtClean="0">
                <a:solidFill>
                  <a:srgbClr val="C00000"/>
                </a:solidFill>
              </a:rPr>
              <a:t>барша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шығармашылық болмысында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аста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төк болып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шалқып шашылып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жатты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Дәл </a:t>
            </a:r>
            <a:r>
              <a:rPr lang="ru-RU" dirty="0" smtClean="0">
                <a:solidFill>
                  <a:srgbClr val="C00000"/>
                </a:solidFill>
              </a:rPr>
              <a:t>осы </a:t>
            </a:r>
            <a:r>
              <a:rPr lang="ru-RU" dirty="0" err="1" smtClean="0">
                <a:solidFill>
                  <a:srgbClr val="C00000"/>
                </a:solidFill>
              </a:rPr>
              <a:t>тұрғыда</a:t>
            </a:r>
            <a:r>
              <a:rPr lang="ru-RU" dirty="0" smtClean="0">
                <a:solidFill>
                  <a:srgbClr val="C00000"/>
                </a:solidFill>
              </a:rPr>
              <a:t> </a:t>
            </a:r>
            <a:r>
              <a:rPr lang="ru-RU" b="1" dirty="0" err="1" smtClean="0">
                <a:solidFill>
                  <a:srgbClr val="C00000"/>
                </a:solidFill>
              </a:rPr>
              <a:t>Нұрғиса</a:t>
            </a:r>
            <a:r>
              <a:rPr lang="ru-RU" dirty="0" smtClean="0">
                <a:solidFill>
                  <a:srgbClr val="C00000"/>
                </a:solidFill>
              </a:rPr>
              <a:t> </a:t>
            </a:r>
            <a:r>
              <a:rPr lang="ru-RU" dirty="0" err="1" smtClean="0">
                <a:solidFill>
                  <a:srgbClr val="C00000"/>
                </a:solidFill>
              </a:rPr>
              <a:t>қазақтың дәстүрлі музыкасының әрін тайдырмастан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нәрін жоғалтпастан </a:t>
            </a:r>
            <a:r>
              <a:rPr lang="ru-RU" dirty="0" smtClean="0">
                <a:solidFill>
                  <a:srgbClr val="C00000"/>
                </a:solidFill>
              </a:rPr>
              <a:t>тек </a:t>
            </a:r>
            <a:r>
              <a:rPr lang="ru-RU" dirty="0" err="1" smtClean="0">
                <a:solidFill>
                  <a:srgbClr val="C00000"/>
                </a:solidFill>
              </a:rPr>
              <a:t>қана өзіне тән профессионализмді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қалыптастыра алды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8674" name="Picture 2" descr="https://www.astana-akshamy.kz/img/2016/04/Tilendi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2664296" cy="3456384"/>
          </a:xfrm>
          <a:prstGeom prst="rect">
            <a:avLst/>
          </a:prstGeom>
          <a:noFill/>
        </p:spPr>
      </p:pic>
    </p:spTree>
  </p:cSld>
  <p:clrMapOvr>
    <a:masterClrMapping/>
  </p:clrMapOvr>
  <p:transition advTm="287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2475436/efdd30b2-5842-48c4-890f-a286475f7fa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219256" cy="367240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Күй сезіну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err="1" smtClean="0">
                <a:solidFill>
                  <a:srgbClr val="C00000"/>
                </a:solidFill>
              </a:rPr>
              <a:t>Қазақ домбырашылары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күй өнерін көз арқылы, қол арқылы және құлақ арқылы жұғады деп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отырады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Осылардың ішінде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күйді құлақпен сіңіретіндердің жөні бөлек.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Себебі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көз </a:t>
            </a:r>
            <a:r>
              <a:rPr lang="ru-RU" dirty="0" smtClean="0">
                <a:solidFill>
                  <a:srgbClr val="C00000"/>
                </a:solidFill>
              </a:rPr>
              <a:t>– </a:t>
            </a:r>
            <a:r>
              <a:rPr lang="ru-RU" dirty="0" err="1" smtClean="0">
                <a:solidFill>
                  <a:srgbClr val="C00000"/>
                </a:solidFill>
              </a:rPr>
              <a:t>көргенінен танбайды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қол </a:t>
            </a:r>
            <a:r>
              <a:rPr lang="ru-RU" dirty="0" smtClean="0">
                <a:solidFill>
                  <a:srgbClr val="C00000"/>
                </a:solidFill>
              </a:rPr>
              <a:t>– </a:t>
            </a:r>
            <a:r>
              <a:rPr lang="ru-RU" dirty="0" err="1" smtClean="0">
                <a:solidFill>
                  <a:srgbClr val="C00000"/>
                </a:solidFill>
              </a:rPr>
              <a:t>ұстағанынан </a:t>
            </a:r>
            <a:r>
              <a:rPr lang="ru-RU" dirty="0" smtClean="0">
                <a:solidFill>
                  <a:srgbClr val="C00000"/>
                </a:solidFill>
              </a:rPr>
              <a:t>– </a:t>
            </a:r>
            <a:r>
              <a:rPr lang="ru-RU" dirty="0" err="1" smtClean="0">
                <a:solidFill>
                  <a:srgbClr val="C00000"/>
                </a:solidFill>
              </a:rPr>
              <a:t>айырылмайды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Яғни, күйді көз бен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қол арқылы жұғысты еткендер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әдетте, қасаң қайталаушылыққа ұрынады.</a:t>
            </a:r>
            <a:r>
              <a:rPr lang="ru-RU" dirty="0" smtClean="0">
                <a:solidFill>
                  <a:srgbClr val="C00000"/>
                </a:solidFill>
              </a:rPr>
              <a:t> Ал, </a:t>
            </a:r>
            <a:r>
              <a:rPr lang="ru-RU" dirty="0" err="1" smtClean="0">
                <a:solidFill>
                  <a:srgbClr val="C00000"/>
                </a:solidFill>
              </a:rPr>
              <a:t>құлаққа сіңген күй, сөз жоқ, санаға </a:t>
            </a:r>
            <a:r>
              <a:rPr lang="ru-RU" dirty="0" smtClean="0">
                <a:solidFill>
                  <a:srgbClr val="C00000"/>
                </a:solidFill>
              </a:rPr>
              <a:t>да </a:t>
            </a:r>
            <a:r>
              <a:rPr lang="ru-RU" dirty="0" err="1" smtClean="0">
                <a:solidFill>
                  <a:srgbClr val="C00000"/>
                </a:solidFill>
              </a:rPr>
              <a:t>сіңеді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Санаға сіңген күй жүректі тербеп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жүрекпен тартылмақ.</a:t>
            </a:r>
            <a:r>
              <a:rPr lang="ru-RU" dirty="0" smtClean="0">
                <a:solidFill>
                  <a:srgbClr val="C00000"/>
                </a:solidFill>
              </a:rPr>
              <a:t> </a:t>
            </a:r>
            <a:r>
              <a:rPr lang="ru-RU" b="1" dirty="0" err="1" smtClean="0">
                <a:solidFill>
                  <a:srgbClr val="C00000"/>
                </a:solidFill>
              </a:rPr>
              <a:t>Нұрғиса</a:t>
            </a:r>
            <a:r>
              <a:rPr lang="ru-RU" dirty="0" err="1" smtClean="0">
                <a:solidFill>
                  <a:srgbClr val="C00000"/>
                </a:solidFill>
              </a:rPr>
              <a:t> болса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күйді құлақпен сіңіріп, жүрекпен тартатын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домбырашы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Оның тартқан күйлері жүректен шыққан соң </a:t>
            </a:r>
            <a:r>
              <a:rPr lang="ru-RU" dirty="0" smtClean="0">
                <a:solidFill>
                  <a:srgbClr val="C00000"/>
                </a:solidFill>
              </a:rPr>
              <a:t>да </a:t>
            </a:r>
            <a:r>
              <a:rPr lang="ru-RU" dirty="0" err="1" smtClean="0">
                <a:solidFill>
                  <a:srgbClr val="C00000"/>
                </a:solidFill>
              </a:rPr>
              <a:t>жүректерді байрап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жатады</a:t>
            </a:r>
            <a:r>
              <a:rPr lang="ru-RU" dirty="0" smtClean="0">
                <a:solidFill>
                  <a:srgbClr val="C00000"/>
                </a:solidFill>
              </a:rPr>
              <a:t>. </a:t>
            </a:r>
            <a:r>
              <a:rPr lang="ru-RU" b="1" dirty="0" err="1" smtClean="0">
                <a:solidFill>
                  <a:srgbClr val="C00000"/>
                </a:solidFill>
              </a:rPr>
              <a:t>Нұрғиса</a:t>
            </a:r>
            <a:r>
              <a:rPr lang="ru-RU" dirty="0" err="1" smtClean="0">
                <a:solidFill>
                  <a:srgbClr val="C00000"/>
                </a:solidFill>
              </a:rPr>
              <a:t> домбырашы</a:t>
            </a:r>
            <a:r>
              <a:rPr lang="ru-RU" dirty="0" smtClean="0">
                <a:solidFill>
                  <a:srgbClr val="C00000"/>
                </a:solidFill>
              </a:rPr>
              <a:t> – </a:t>
            </a:r>
            <a:r>
              <a:rPr lang="ru-RU" dirty="0" err="1" smtClean="0">
                <a:solidFill>
                  <a:srgbClr val="C00000"/>
                </a:solidFill>
              </a:rPr>
              <a:t>орындаушы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ретінде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қазақтың күйшілік мектептеріне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тән төл ерекшеліктерді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терең танып</a:t>
            </a:r>
            <a:r>
              <a:rPr lang="ru-RU" dirty="0" smtClean="0">
                <a:solidFill>
                  <a:srgbClr val="C00000"/>
                </a:solidFill>
              </a:rPr>
              <a:t> – </a:t>
            </a:r>
            <a:r>
              <a:rPr lang="ru-RU" dirty="0" err="1" smtClean="0">
                <a:solidFill>
                  <a:srgbClr val="C00000"/>
                </a:solidFill>
              </a:rPr>
              <a:t>түсінген; сол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танып</a:t>
            </a:r>
            <a:r>
              <a:rPr lang="ru-RU" dirty="0" smtClean="0">
                <a:solidFill>
                  <a:srgbClr val="C00000"/>
                </a:solidFill>
              </a:rPr>
              <a:t> – </a:t>
            </a:r>
            <a:r>
              <a:rPr lang="ru-RU" dirty="0" err="1" smtClean="0">
                <a:solidFill>
                  <a:srgbClr val="C00000"/>
                </a:solidFill>
              </a:rPr>
              <a:t>түсінгенін дыбыстай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алар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әдіс </a:t>
            </a:r>
            <a:r>
              <a:rPr lang="ru-RU" dirty="0" smtClean="0">
                <a:solidFill>
                  <a:srgbClr val="C00000"/>
                </a:solidFill>
              </a:rPr>
              <a:t>– </a:t>
            </a:r>
            <a:r>
              <a:rPr lang="ru-RU" dirty="0" err="1" smtClean="0">
                <a:solidFill>
                  <a:srgbClr val="C00000"/>
                </a:solidFill>
              </a:rPr>
              <a:t>тәсілдерді қапысыз меңгерген.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Ол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Алтайдың тік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күйлерін, Арқаның қоғыр күйлерін, </a:t>
            </a:r>
            <a:r>
              <a:rPr lang="ru-RU" dirty="0" smtClean="0">
                <a:solidFill>
                  <a:srgbClr val="C00000"/>
                </a:solidFill>
              </a:rPr>
              <a:t>Сыр </a:t>
            </a:r>
            <a:r>
              <a:rPr lang="ru-RU" dirty="0" err="1" smtClean="0">
                <a:solidFill>
                  <a:srgbClr val="C00000"/>
                </a:solidFill>
              </a:rPr>
              <a:t>бойының бойлауық күйлерін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Жетісудың жайсаң күйлерін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Атыраудың адуын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күйлерін тартқанда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солардың қай </a:t>
            </a:r>
            <a:r>
              <a:rPr lang="ru-RU" dirty="0" smtClean="0">
                <a:solidFill>
                  <a:srgbClr val="C00000"/>
                </a:solidFill>
              </a:rPr>
              <a:t>– </a:t>
            </a:r>
            <a:r>
              <a:rPr lang="ru-RU" dirty="0" err="1" smtClean="0">
                <a:solidFill>
                  <a:srgbClr val="C00000"/>
                </a:solidFill>
              </a:rPr>
              <a:t>қайсысының </a:t>
            </a:r>
            <a:r>
              <a:rPr lang="ru-RU" dirty="0" smtClean="0">
                <a:solidFill>
                  <a:srgbClr val="C00000"/>
                </a:solidFill>
              </a:rPr>
              <a:t>да </a:t>
            </a:r>
            <a:r>
              <a:rPr lang="ru-RU" dirty="0" err="1" smtClean="0">
                <a:solidFill>
                  <a:srgbClr val="C00000"/>
                </a:solidFill>
              </a:rPr>
              <a:t>әрін тайдырмай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нәрін жоғалтпай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сәні </a:t>
            </a:r>
            <a:r>
              <a:rPr lang="ru-RU" dirty="0" smtClean="0">
                <a:solidFill>
                  <a:srgbClr val="C00000"/>
                </a:solidFill>
              </a:rPr>
              <a:t>мен </a:t>
            </a:r>
            <a:r>
              <a:rPr lang="ru-RU" dirty="0" err="1" smtClean="0">
                <a:solidFill>
                  <a:srgbClr val="C00000"/>
                </a:solidFill>
              </a:rPr>
              <a:t>салтанатын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келістіріп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тарта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алған санаулы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ғана саңлақтардың бірі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Егер</a:t>
            </a:r>
            <a:r>
              <a:rPr lang="ru-RU" dirty="0" smtClean="0">
                <a:solidFill>
                  <a:srgbClr val="C00000"/>
                </a:solidFill>
              </a:rPr>
              <a:t> </a:t>
            </a:r>
            <a:r>
              <a:rPr lang="ru-RU" b="1" dirty="0" err="1" smtClean="0">
                <a:solidFill>
                  <a:srgbClr val="C00000"/>
                </a:solidFill>
              </a:rPr>
              <a:t>Нұрғиса</a:t>
            </a:r>
            <a:r>
              <a:rPr lang="ru-RU" dirty="0" err="1" smtClean="0">
                <a:solidFill>
                  <a:srgbClr val="C00000"/>
                </a:solidFill>
              </a:rPr>
              <a:t> </a:t>
            </a:r>
            <a:r>
              <a:rPr lang="ru-RU" dirty="0" smtClean="0">
                <a:solidFill>
                  <a:srgbClr val="C00000"/>
                </a:solidFill>
              </a:rPr>
              <a:t>композитор да </a:t>
            </a:r>
            <a:r>
              <a:rPr lang="ru-RU" dirty="0" err="1" smtClean="0">
                <a:solidFill>
                  <a:srgbClr val="C00000"/>
                </a:solidFill>
              </a:rPr>
              <a:t>болмай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қоғам қайраткері </a:t>
            </a:r>
            <a:r>
              <a:rPr lang="ru-RU" dirty="0" smtClean="0">
                <a:solidFill>
                  <a:srgbClr val="C00000"/>
                </a:solidFill>
              </a:rPr>
              <a:t>де </a:t>
            </a:r>
            <a:r>
              <a:rPr lang="ru-RU" dirty="0" err="1" smtClean="0">
                <a:solidFill>
                  <a:srgbClr val="C00000"/>
                </a:solidFill>
              </a:rPr>
              <a:t>болмай</a:t>
            </a:r>
            <a:r>
              <a:rPr lang="ru-RU" dirty="0" smtClean="0">
                <a:solidFill>
                  <a:srgbClr val="C00000"/>
                </a:solidFill>
              </a:rPr>
              <a:t>, тек </a:t>
            </a:r>
            <a:r>
              <a:rPr lang="ru-RU" dirty="0" err="1" smtClean="0">
                <a:solidFill>
                  <a:srgbClr val="C00000"/>
                </a:solidFill>
              </a:rPr>
              <a:t>қана домбырашы</a:t>
            </a:r>
            <a:r>
              <a:rPr lang="ru-RU" dirty="0" smtClean="0">
                <a:solidFill>
                  <a:srgbClr val="C00000"/>
                </a:solidFill>
              </a:rPr>
              <a:t> – </a:t>
            </a:r>
            <a:r>
              <a:rPr lang="ru-RU" dirty="0" err="1" smtClean="0">
                <a:solidFill>
                  <a:srgbClr val="C00000"/>
                </a:solidFill>
              </a:rPr>
              <a:t>орындаушы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болса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ол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сонда</a:t>
            </a:r>
            <a:r>
              <a:rPr lang="ru-RU" dirty="0" smtClean="0">
                <a:solidFill>
                  <a:srgbClr val="C00000"/>
                </a:solidFill>
              </a:rPr>
              <a:t> да </a:t>
            </a:r>
            <a:r>
              <a:rPr lang="ru-RU" dirty="0" err="1" smtClean="0">
                <a:solidFill>
                  <a:srgbClr val="C00000"/>
                </a:solidFill>
              </a:rPr>
              <a:t>қазақтың мәдени </a:t>
            </a:r>
            <a:r>
              <a:rPr lang="ru-RU" dirty="0" smtClean="0">
                <a:solidFill>
                  <a:srgbClr val="C00000"/>
                </a:solidFill>
              </a:rPr>
              <a:t>– </a:t>
            </a:r>
            <a:r>
              <a:rPr lang="ru-RU" dirty="0" err="1" smtClean="0">
                <a:solidFill>
                  <a:srgbClr val="C00000"/>
                </a:solidFill>
              </a:rPr>
              <a:t>рухани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шежіресіндегі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көрнекті тұлға ретінде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төрден орын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алар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еді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3369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ds02.infourok.ru/uploads/ex/0f07/0001a92e-29e0e27d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Tm="3213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2.infourok.ru/uploads/ex/0f07/0001a92e-29e0e27d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Tm="3791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f07/0001a92e-29e0e27d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Tm="3572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488</TotalTime>
  <Words>13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Қазақтың әйгілі сазгері                 95  жыл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Қазақтың әйгілі сазгері</dc:title>
  <dc:creator>Bibl_user</dc:creator>
  <cp:lastModifiedBy>БИБЛ-БАЗА</cp:lastModifiedBy>
  <cp:revision>53</cp:revision>
  <dcterms:created xsi:type="dcterms:W3CDTF">2020-03-31T03:49:25Z</dcterms:created>
  <dcterms:modified xsi:type="dcterms:W3CDTF">2020-04-01T03:57:49Z</dcterms:modified>
</cp:coreProperties>
</file>